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8"/>
  </p:notesMasterIdLst>
  <p:sldIdLst>
    <p:sldId id="256" r:id="rId2"/>
    <p:sldId id="299" r:id="rId3"/>
    <p:sldId id="301" r:id="rId4"/>
    <p:sldId id="298" r:id="rId5"/>
    <p:sldId id="302" r:id="rId6"/>
    <p:sldId id="303" r:id="rId7"/>
    <p:sldId id="304" r:id="rId8"/>
    <p:sldId id="300" r:id="rId9"/>
    <p:sldId id="264" r:id="rId10"/>
    <p:sldId id="306" r:id="rId11"/>
    <p:sldId id="307" r:id="rId12"/>
    <p:sldId id="316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7" r:id="rId21"/>
    <p:sldId id="328" r:id="rId22"/>
    <p:sldId id="329" r:id="rId23"/>
    <p:sldId id="330" r:id="rId24"/>
    <p:sldId id="319" r:id="rId25"/>
    <p:sldId id="318" r:id="rId26"/>
    <p:sldId id="320" r:id="rId27"/>
    <p:sldId id="321" r:id="rId28"/>
    <p:sldId id="322" r:id="rId29"/>
    <p:sldId id="323" r:id="rId30"/>
    <p:sldId id="297" r:id="rId31"/>
    <p:sldId id="324" r:id="rId32"/>
    <p:sldId id="331" r:id="rId33"/>
    <p:sldId id="258" r:id="rId34"/>
    <p:sldId id="326" r:id="rId35"/>
    <p:sldId id="327" r:id="rId36"/>
    <p:sldId id="325" r:id="rId37"/>
  </p:sldIdLst>
  <p:sldSz cx="9144000" cy="5143500" type="screen16x9"/>
  <p:notesSz cx="6858000" cy="9144000"/>
  <p:embeddedFontLst>
    <p:embeddedFont>
      <p:font typeface="Anaheim" panose="020B060402020202020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Hanken Grotesk" panose="020B0604020202020204" charset="0"/>
      <p:regular r:id="rId45"/>
      <p:bold r:id="rId46"/>
      <p:italic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ExtraBold" panose="00000900000000000000" pitchFamily="2" charset="0"/>
      <p:bold r:id="rId53"/>
      <p:boldItalic r:id="rId54"/>
    </p:embeddedFont>
    <p:embeddedFont>
      <p:font typeface="Raleway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0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99942-0C47-4DD3-97C3-4D2FCCE663BC}">
  <a:tblStyle styleId="{A2099942-0C47-4DD3-97C3-4D2FCCE663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87DD73-9D28-46A8-B8D3-7DE728904BB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>
        <p:scale>
          <a:sx n="125" d="100"/>
          <a:sy n="125" d="100"/>
        </p:scale>
        <p:origin x="72" y="-216"/>
      </p:cViewPr>
      <p:guideLst>
        <p:guide pos="5306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fa94326a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fa94326a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968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876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53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284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985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678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573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558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598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5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121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334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274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790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553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816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64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234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605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249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054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fa94326a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fa94326a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937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fa94326a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fa94326a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692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fa94326a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fa94326a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417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777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418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90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8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1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580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02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899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806750"/>
            <a:ext cx="6350100" cy="13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21750"/>
            <a:ext cx="6350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129550" y="-1185625"/>
            <a:ext cx="5286000" cy="6725250"/>
            <a:chOff x="5129550" y="-1185625"/>
            <a:chExt cx="5286000" cy="6725250"/>
          </a:xfrm>
        </p:grpSpPr>
        <p:sp>
          <p:nvSpPr>
            <p:cNvPr id="13" name="Google Shape;13;p2"/>
            <p:cNvSpPr/>
            <p:nvPr/>
          </p:nvSpPr>
          <p:spPr>
            <a:xfrm>
              <a:off x="5129550" y="-11856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 rot="10800000" flipH="1">
            <a:off x="8331975" y="-19300"/>
            <a:ext cx="849900" cy="516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-1210125" y="475640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725" y="2571975"/>
            <a:ext cx="9144000" cy="260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424475" y="2618025"/>
            <a:ext cx="34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 flipH="1">
            <a:off x="546550" y="404875"/>
            <a:ext cx="2943300" cy="4738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" name="Google Shape;20;p3"/>
          <p:cNvGrpSpPr/>
          <p:nvPr/>
        </p:nvGrpSpPr>
        <p:grpSpPr>
          <a:xfrm>
            <a:off x="6352450" y="-82075"/>
            <a:ext cx="5286000" cy="6300500"/>
            <a:chOff x="6352450" y="-82075"/>
            <a:chExt cx="5286000" cy="6300500"/>
          </a:xfrm>
        </p:grpSpPr>
        <p:cxnSp>
          <p:nvCxnSpPr>
            <p:cNvPr id="21" name="Google Shape;21;p3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22;p3"/>
            <p:cNvSpPr/>
            <p:nvPr/>
          </p:nvSpPr>
          <p:spPr>
            <a:xfrm>
              <a:off x="6352450" y="38802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5692225" y="1890650"/>
            <a:ext cx="3451800" cy="32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22376" y="17281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5692225" y="303575"/>
            <a:ext cx="3110400" cy="484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" name="Google Shape;45;p7"/>
          <p:cNvGrpSpPr/>
          <p:nvPr/>
        </p:nvGrpSpPr>
        <p:grpSpPr>
          <a:xfrm>
            <a:off x="-1145925" y="-68850"/>
            <a:ext cx="3190500" cy="6191450"/>
            <a:chOff x="-1145925" y="-68850"/>
            <a:chExt cx="3190500" cy="6191450"/>
          </a:xfrm>
        </p:grpSpPr>
        <p:sp>
          <p:nvSpPr>
            <p:cNvPr id="46" name="Google Shape;46;p7"/>
            <p:cNvSpPr/>
            <p:nvPr/>
          </p:nvSpPr>
          <p:spPr>
            <a:xfrm>
              <a:off x="-1145925" y="4832600"/>
              <a:ext cx="3190500" cy="1290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47;p7"/>
            <p:cNvCxnSpPr/>
            <p:nvPr/>
          </p:nvCxnSpPr>
          <p:spPr>
            <a:xfrm>
              <a:off x="405900" y="-6885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820350" y="1949700"/>
            <a:ext cx="66105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-725" y="0"/>
            <a:ext cx="1297800" cy="51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8"/>
          <p:cNvCxnSpPr/>
          <p:nvPr/>
        </p:nvCxnSpPr>
        <p:spPr>
          <a:xfrm rot="10800000">
            <a:off x="7216750" y="5539625"/>
            <a:ext cx="176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52;p8"/>
          <p:cNvGrpSpPr/>
          <p:nvPr/>
        </p:nvGrpSpPr>
        <p:grpSpPr>
          <a:xfrm>
            <a:off x="-53125" y="1114800"/>
            <a:ext cx="10250427" cy="5247350"/>
            <a:chOff x="34350" y="1114800"/>
            <a:chExt cx="10163025" cy="5247350"/>
          </a:xfrm>
        </p:grpSpPr>
        <p:sp>
          <p:nvSpPr>
            <p:cNvPr id="53" name="Google Shape;53;p8"/>
            <p:cNvSpPr/>
            <p:nvPr/>
          </p:nvSpPr>
          <p:spPr>
            <a:xfrm>
              <a:off x="4911375" y="4023950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" name="Google Shape;54;p8"/>
            <p:cNvCxnSpPr/>
            <p:nvPr/>
          </p:nvCxnSpPr>
          <p:spPr>
            <a:xfrm rot="10800000">
              <a:off x="34350" y="1114800"/>
              <a:ext cx="932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8"/>
          <p:cNvSpPr/>
          <p:nvPr/>
        </p:nvSpPr>
        <p:spPr>
          <a:xfrm>
            <a:off x="1820350" y="15203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3225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3225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6389300" y="-4411950"/>
            <a:ext cx="3254700" cy="9951575"/>
            <a:chOff x="6389300" y="-4411950"/>
            <a:chExt cx="3254700" cy="9951575"/>
          </a:xfrm>
        </p:grpSpPr>
        <p:cxnSp>
          <p:nvCxnSpPr>
            <p:cNvPr id="61" name="Google Shape;61;p9"/>
            <p:cNvCxnSpPr/>
            <p:nvPr/>
          </p:nvCxnSpPr>
          <p:spPr>
            <a:xfrm>
              <a:off x="8016650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9"/>
            <p:cNvSpPr/>
            <p:nvPr/>
          </p:nvSpPr>
          <p:spPr>
            <a:xfrm rot="5400000">
              <a:off x="4337600" y="-2360250"/>
              <a:ext cx="7358100" cy="325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9"/>
          <p:cNvSpPr/>
          <p:nvPr/>
        </p:nvSpPr>
        <p:spPr>
          <a:xfrm>
            <a:off x="713225" y="73622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10800000" flipH="1">
            <a:off x="-725" y="4381599"/>
            <a:ext cx="9148800" cy="76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847850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847850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3461188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3461188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6074525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6074525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847850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3461188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6074525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>
            <a:off x="847850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3461188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6074525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 rot="5400000">
            <a:off x="6957475" y="-8431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 rot="10800000" flipH="1">
            <a:off x="6312755" y="-10400"/>
            <a:ext cx="2836200" cy="516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22980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1069150" y="1506625"/>
            <a:ext cx="46032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17"/>
          <p:cNvGrpSpPr/>
          <p:nvPr/>
        </p:nvGrpSpPr>
        <p:grpSpPr>
          <a:xfrm>
            <a:off x="-967750" y="1592700"/>
            <a:ext cx="4156800" cy="4347750"/>
            <a:chOff x="-967750" y="1592700"/>
            <a:chExt cx="4156800" cy="4347750"/>
          </a:xfrm>
        </p:grpSpPr>
        <p:sp>
          <p:nvSpPr>
            <p:cNvPr id="114" name="Google Shape;114;p17"/>
            <p:cNvSpPr/>
            <p:nvPr/>
          </p:nvSpPr>
          <p:spPr>
            <a:xfrm rot="10800000">
              <a:off x="-967750" y="4756350"/>
              <a:ext cx="4156800" cy="1184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5" name="Google Shape;115;p17"/>
            <p:cNvCxnSpPr/>
            <p:nvPr/>
          </p:nvCxnSpPr>
          <p:spPr>
            <a:xfrm>
              <a:off x="821225" y="1592700"/>
              <a:ext cx="0" cy="3551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 rot="10800000" flipH="1">
            <a:off x="-7325" y="4336800"/>
            <a:ext cx="9189300" cy="80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7"/>
          <p:cNvSpPr/>
          <p:nvPr/>
        </p:nvSpPr>
        <p:spPr>
          <a:xfrm rot="5400000">
            <a:off x="-2096575" y="5338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ctrTitle"/>
          </p:nvPr>
        </p:nvSpPr>
        <p:spPr>
          <a:xfrm>
            <a:off x="713225" y="1007269"/>
            <a:ext cx="6480532" cy="2180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ESTÁGIO EM ENGENHARIA DE ANALYTICS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ubTitle" idx="1"/>
          </p:nvPr>
        </p:nvSpPr>
        <p:spPr>
          <a:xfrm>
            <a:off x="713225" y="3121750"/>
            <a:ext cx="6350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Prático – Banco Shield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Feito por Yago Jacob Alves</a:t>
            </a: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422106" y="2223494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     “Quais produtos são os mais vendidos (em unidades e em valor) no Banco </a:t>
            </a:r>
            <a:r>
              <a:rPr lang="pt-BR" sz="1800" b="1" dirty="0" err="1"/>
              <a:t>Shield</a:t>
            </a:r>
            <a:r>
              <a:rPr lang="pt-BR" sz="1800" b="1" dirty="0"/>
              <a:t> e na Hidra?”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123626" y="1254494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/>
              <a:t>Pergunta 1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1366135" y="1343928"/>
            <a:ext cx="4206812" cy="245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Os produtos mais vendidos em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valor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são:</a:t>
            </a:r>
          </a:p>
          <a:p>
            <a:pPr marL="3571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Banco: Banco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Shield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.</a:t>
            </a:r>
            <a:b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</a:b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Produto mais vendido ID: 1010.</a:t>
            </a:r>
            <a:br>
              <a:rPr lang="pt-BR" dirty="0">
                <a:solidFill>
                  <a:srgbClr val="191919"/>
                </a:solidFill>
              </a:rPr>
            </a:br>
            <a:r>
              <a:rPr lang="pt-BR" dirty="0">
                <a:solidFill>
                  <a:srgbClr val="191919"/>
                </a:solidFill>
              </a:rPr>
              <a:t>Produto mais vendido (nome): Investimento </a:t>
            </a:r>
            <a:r>
              <a:rPr lang="pt-BR" dirty="0" err="1">
                <a:solidFill>
                  <a:srgbClr val="191919"/>
                </a:solidFill>
              </a:rPr>
              <a:t>Infinity</a:t>
            </a:r>
            <a:r>
              <a:rPr lang="pt-BR" dirty="0">
                <a:solidFill>
                  <a:srgbClr val="191919"/>
                </a:solidFill>
              </a:rPr>
              <a:t>.</a:t>
            </a:r>
            <a:br>
              <a:rPr lang="pt-BR" dirty="0">
                <a:solidFill>
                  <a:srgbClr val="191919"/>
                </a:solidFill>
              </a:rPr>
            </a:br>
            <a:r>
              <a:rPr lang="pt-BR" dirty="0">
                <a:solidFill>
                  <a:srgbClr val="191919"/>
                </a:solidFill>
              </a:rPr>
              <a:t>Categoria: Financiamento.</a:t>
            </a:r>
            <a:br>
              <a:rPr lang="pt-BR" dirty="0">
                <a:solidFill>
                  <a:srgbClr val="191919"/>
                </a:solidFill>
              </a:rPr>
            </a:br>
            <a:r>
              <a:rPr lang="pt-BR" dirty="0">
                <a:solidFill>
                  <a:srgbClr val="191919"/>
                </a:solidFill>
              </a:rPr>
              <a:t>Valor (R$): 7.356.695,53.</a:t>
            </a:r>
          </a:p>
          <a:p>
            <a:pPr marL="357188" lvl="1" indent="-179388" algn="l">
              <a:spcBef>
                <a:spcPts val="1000"/>
              </a:spcBef>
              <a:buClr>
                <a:srgbClr val="E76A28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Banco: Hidra.</a:t>
            </a:r>
            <a:br>
              <a:rPr lang="pt-BR" dirty="0">
                <a:solidFill>
                  <a:srgbClr val="191919"/>
                </a:solidFill>
              </a:rPr>
            </a:b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Produto mais vendido ID: 1010.</a:t>
            </a:r>
            <a:br>
              <a:rPr lang="pt-BR" sz="1200" dirty="0">
                <a:solidFill>
                  <a:srgbClr val="191919"/>
                </a:solidFill>
              </a:rPr>
            </a:br>
            <a:r>
              <a:rPr lang="pt-BR" sz="1200" dirty="0">
                <a:solidFill>
                  <a:srgbClr val="191919"/>
                </a:solidFill>
              </a:rPr>
              <a:t>Produto mais vendido (nome): Investimento </a:t>
            </a:r>
            <a:r>
              <a:rPr lang="pt-BR" sz="1200" dirty="0" err="1">
                <a:solidFill>
                  <a:srgbClr val="191919"/>
                </a:solidFill>
              </a:rPr>
              <a:t>Infinity</a:t>
            </a:r>
            <a:r>
              <a:rPr lang="pt-BR" sz="1200" dirty="0">
                <a:solidFill>
                  <a:srgbClr val="191919"/>
                </a:solidFill>
              </a:rPr>
              <a:t>.</a:t>
            </a:r>
            <a:br>
              <a:rPr lang="pt-BR" sz="1200" dirty="0">
                <a:solidFill>
                  <a:srgbClr val="191919"/>
                </a:solidFill>
              </a:rPr>
            </a:br>
            <a:r>
              <a:rPr lang="pt-BR" sz="1200" dirty="0">
                <a:solidFill>
                  <a:srgbClr val="191919"/>
                </a:solidFill>
              </a:rPr>
              <a:t>Categoria: Financiamento.</a:t>
            </a:r>
            <a:br>
              <a:rPr lang="pt-BR" sz="1200" dirty="0">
                <a:solidFill>
                  <a:srgbClr val="191919"/>
                </a:solidFill>
              </a:rPr>
            </a:br>
            <a:r>
              <a:rPr lang="pt-BR" sz="1200" dirty="0">
                <a:solidFill>
                  <a:srgbClr val="191919"/>
                </a:solidFill>
              </a:rPr>
              <a:t>Valor (R$): 6.162.650,93.</a:t>
            </a:r>
          </a:p>
        </p:txBody>
      </p:sp>
    </p:spTree>
    <p:extLst>
      <p:ext uri="{BB962C8B-B14F-4D97-AF65-F5344CB8AC3E}">
        <p14:creationId xmlns:p14="http://schemas.microsoft.com/office/powerpoint/2010/main" val="160484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430275" y="2278358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“Em quais localidades/regiões cada banco é mais forte?”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131795" y="1309358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2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1430293" y="1794654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Para o Banco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Shield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, temos que a localidade mais forte é o Rio de Janeiro (ID: 508) localizado na macrorregião Brasil, acumulando um valor de 3.330.457,17 reais (7,61% em relação a todas localidades).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Para o banco Hidra, temos que a localidade mais forte é Sanctum SP (ID: 507) localizado na macrorregião Brasil, acumulando um valor de 3.057.661,86 (7,53% em relação a todas localidades).</a:t>
            </a:r>
          </a:p>
        </p:txBody>
      </p:sp>
    </p:spTree>
    <p:extLst>
      <p:ext uri="{BB962C8B-B14F-4D97-AF65-F5344CB8AC3E}">
        <p14:creationId xmlns:p14="http://schemas.microsoft.com/office/powerpoint/2010/main" val="266002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532301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avaliados e classificados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os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produtos de maior risco de inadimplência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dias, além de relacionar o valor total e o valor em risco.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Banco </a:t>
            </a:r>
            <a:r>
              <a:rPr lang="pt-BR" dirty="0" err="1">
                <a:solidFill>
                  <a:srgbClr val="191919"/>
                </a:solidFill>
              </a:rPr>
              <a:t>Shield</a:t>
            </a:r>
            <a:r>
              <a:rPr lang="pt-BR" dirty="0">
                <a:solidFill>
                  <a:srgbClr val="191919"/>
                </a:solidFill>
              </a:rPr>
              <a:t> – </a:t>
            </a:r>
            <a:r>
              <a:rPr lang="pt-BR" i="1" dirty="0">
                <a:solidFill>
                  <a:srgbClr val="191919"/>
                </a:solidFill>
              </a:rPr>
              <a:t>5 primeiros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347050"/>
              </p:ext>
            </p:extLst>
          </p:nvPr>
        </p:nvGraphicFramePr>
        <p:xfrm>
          <a:off x="867864" y="1929786"/>
          <a:ext cx="5396524" cy="2431980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6758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  <a:gridCol w="680452">
                  <a:extLst>
                    <a:ext uri="{9D8B030D-6E8A-4147-A177-3AD203B41FA5}">
                      <a16:colId xmlns:a16="http://schemas.microsoft.com/office/drawing/2014/main" val="2064341209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ID do produto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do produto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Categoria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Taxa 30p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em risco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1014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Financia-mento Moto Ghost Rider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Consórcio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1,81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166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5.951.397,73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70.067,26</a:t>
                      </a:r>
                    </a:p>
                  </a:txBody>
                  <a:tcPr marL="112936" marR="84702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1010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Investimento Infinity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Financia-mento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0,62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162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7.356.695,53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25.118,94</a:t>
                      </a:r>
                    </a:p>
                  </a:txBody>
                  <a:tcPr marL="112936" marR="84702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1007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Crédito Makandano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Empréstimo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2,01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149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1.814.875,98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20.013,32</a:t>
                      </a:r>
                    </a:p>
                  </a:txBody>
                  <a:tcPr marL="112936" marR="84702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1020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Crédito Kamar-Taj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Consórcio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0,68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147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5.038.288,43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19.822,27</a:t>
                      </a:r>
                    </a:p>
                  </a:txBody>
                  <a:tcPr marL="112936" marR="84702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1016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Leasing Milano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Empréstimo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1,80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167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2.0747.12,35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18.992,05</a:t>
                      </a:r>
                    </a:p>
                  </a:txBody>
                  <a:tcPr marL="112936" marR="84702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67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532301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avaliados e classificados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os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produtos de maior risco de inadimplência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dias, além de relacionar o valor total e o valor em risco.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Banco </a:t>
            </a:r>
            <a:r>
              <a:rPr lang="pt-BR" dirty="0" err="1">
                <a:solidFill>
                  <a:srgbClr val="191919"/>
                </a:solidFill>
              </a:rPr>
              <a:t>Shield</a:t>
            </a:r>
            <a:r>
              <a:rPr lang="pt-BR" dirty="0">
                <a:solidFill>
                  <a:srgbClr val="191919"/>
                </a:solidFill>
              </a:rPr>
              <a:t> – </a:t>
            </a:r>
            <a:r>
              <a:rPr lang="pt-BR" i="1" dirty="0">
                <a:solidFill>
                  <a:srgbClr val="191919"/>
                </a:solidFill>
              </a:rPr>
              <a:t>5 últimos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41009"/>
              </p:ext>
            </p:extLst>
          </p:nvPr>
        </p:nvGraphicFramePr>
        <p:xfrm>
          <a:off x="867864" y="1929786"/>
          <a:ext cx="5396524" cy="2731970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  <a:gridCol w="686548">
                  <a:extLst>
                    <a:ext uri="{9D8B030D-6E8A-4147-A177-3AD203B41FA5}">
                      <a16:colId xmlns:a16="http://schemas.microsoft.com/office/drawing/2014/main" val="2064341209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do produto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do produto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Categoria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Taxa 30p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em risco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1008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Plano Família Barton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Emprésti-mo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163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1.923.680,72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1012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Crédito Pantera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Conta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1,16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172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1011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Refinan-ciamento</a:t>
                      </a: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Mjölnir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Consórcio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139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4.764.961,66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1018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Financiamento Blackbird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Investimen-tos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128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648.391,15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1019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Seguro Sokovia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Investimen-tos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146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724.234,01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88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532301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avaliados e classificados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os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produtos de maior risco de inadimplência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dias, além de relacionar o valor total e o valor em risco.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Hidra – </a:t>
            </a:r>
            <a:r>
              <a:rPr lang="pt-BR" i="1" dirty="0">
                <a:solidFill>
                  <a:srgbClr val="191919"/>
                </a:solidFill>
              </a:rPr>
              <a:t>5 primeiros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269615"/>
              </p:ext>
            </p:extLst>
          </p:nvPr>
        </p:nvGraphicFramePr>
        <p:xfrm>
          <a:off x="867864" y="1929786"/>
          <a:ext cx="5396524" cy="2488130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  <a:gridCol w="686548">
                  <a:extLst>
                    <a:ext uri="{9D8B030D-6E8A-4147-A177-3AD203B41FA5}">
                      <a16:colId xmlns:a16="http://schemas.microsoft.com/office/drawing/2014/main" val="2064341209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do produto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do produto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Categoria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Taxa 30p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em risco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1005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Emprésti-mo</a:t>
                      </a: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Arc</a:t>
                      </a: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Reactor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Consórcio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3,57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140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4.970.804,22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64.261,45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1020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Crédito Kamar-Taj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Consórcio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1,33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150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5.216.345,19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46.719,08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1010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Investimen-to</a:t>
                      </a: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Infinity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Financia-mento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0,73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137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6.162.650,93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21.686,51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1013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Seguro Multiverso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Consórcio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0,61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165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5.817.449,37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17.247,13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1015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Consórcio Xandar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Investimen-tos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2,16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139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682.253,73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12.409,00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6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532301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avaliados e classificados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os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produtos de maior risco de inadimplência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dias, além de relacionar o valor total e o valor em risco.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Hidra – </a:t>
            </a:r>
            <a:r>
              <a:rPr lang="pt-BR" i="1" dirty="0">
                <a:solidFill>
                  <a:srgbClr val="191919"/>
                </a:solidFill>
              </a:rPr>
              <a:t>5 últimos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76494"/>
              </p:ext>
            </p:extLst>
          </p:nvPr>
        </p:nvGraphicFramePr>
        <p:xfrm>
          <a:off x="867864" y="1929786"/>
          <a:ext cx="5396524" cy="2806056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  <a:gridCol w="686548">
                  <a:extLst>
                    <a:ext uri="{9D8B030D-6E8A-4147-A177-3AD203B41FA5}">
                      <a16:colId xmlns:a16="http://schemas.microsoft.com/office/drawing/2014/main" val="2064341209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do produto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do produto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Categoria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Taxa 30p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em risco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1003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Consórcio Stark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Emprésti-mo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138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1.617.060,77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1012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Crédito Pantera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Conta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0,63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158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1009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Conta Digital SHIELD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Conta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0,75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134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1016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Leasing Milano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Emprésti-mo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123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1.481.928,01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1014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Financia-mento Moto Ghost Rider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Consórcio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131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4.775.620,05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75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532301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avaliadas e classificadas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localidades de maior risco de inadimplência estatisticamente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(isto é, a partir dos valores totais e em risco),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Banco </a:t>
            </a:r>
            <a:r>
              <a:rPr lang="pt-BR" dirty="0" err="1">
                <a:solidFill>
                  <a:srgbClr val="191919"/>
                </a:solidFill>
              </a:rPr>
              <a:t>Shield</a:t>
            </a:r>
            <a:r>
              <a:rPr lang="pt-BR" dirty="0">
                <a:solidFill>
                  <a:srgbClr val="191919"/>
                </a:solidFill>
              </a:rPr>
              <a:t> – </a:t>
            </a:r>
            <a:r>
              <a:rPr lang="pt-BR" i="1" dirty="0">
                <a:solidFill>
                  <a:srgbClr val="191919"/>
                </a:solidFill>
              </a:rPr>
              <a:t>5 primeiros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496671"/>
              </p:ext>
            </p:extLst>
          </p:nvPr>
        </p:nvGraphicFramePr>
        <p:xfrm>
          <a:off x="867864" y="1868826"/>
          <a:ext cx="5396524" cy="2282499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  <a:gridCol w="686548">
                  <a:extLst>
                    <a:ext uri="{9D8B030D-6E8A-4147-A177-3AD203B41FA5}">
                      <a16:colId xmlns:a16="http://schemas.microsoft.com/office/drawing/2014/main" val="2064341209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da localidade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da localidade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Macrorre-gião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Taxa 30p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em risco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501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São Paulo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1,55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2.788.200,23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53.577,02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502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Makanda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África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1,92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208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2.973.364,67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44.411,50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506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Knowhere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Galáxia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1,95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2.972.800,61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40.616,48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503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Nova Asgard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Europa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1,54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2.513.601,89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20.983,22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505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Xandar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Galáxia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2,17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184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2.551.131,79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19.645,60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90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532301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avaliadas e classificadas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localidades de maior risco de inadimplência estatisticamente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(isto é, a partir dos valores totais e em risco),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Banco </a:t>
            </a:r>
            <a:r>
              <a:rPr lang="pt-BR" dirty="0" err="1">
                <a:solidFill>
                  <a:srgbClr val="191919"/>
                </a:solidFill>
              </a:rPr>
              <a:t>Shield</a:t>
            </a:r>
            <a:r>
              <a:rPr lang="pt-BR" dirty="0">
                <a:solidFill>
                  <a:srgbClr val="191919"/>
                </a:solidFill>
              </a:rPr>
              <a:t> – </a:t>
            </a:r>
            <a:r>
              <a:rPr lang="pt-BR" i="1" dirty="0">
                <a:solidFill>
                  <a:srgbClr val="191919"/>
                </a:solidFill>
              </a:rPr>
              <a:t>5 últimos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38033"/>
              </p:ext>
            </p:extLst>
          </p:nvPr>
        </p:nvGraphicFramePr>
        <p:xfrm>
          <a:off x="867864" y="1868826"/>
          <a:ext cx="5396524" cy="2282499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  <a:gridCol w="686548">
                  <a:extLst>
                    <a:ext uri="{9D8B030D-6E8A-4147-A177-3AD203B41FA5}">
                      <a16:colId xmlns:a16="http://schemas.microsoft.com/office/drawing/2014/main" val="2064341209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da localidade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da localidade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Macrorre-gião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Taxa 30p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em risco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509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Curitiba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0,49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2.936.957,76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447,15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510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Sanctum SP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2.929.782,60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507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Sokovia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Europa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2.898.057,65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504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Recife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0,97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3.141.408,74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513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Porto Alegre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2.649.463,47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654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532301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avaliadas e classificadas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localidades de maior risco de inadimplência estatisticamente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(isto é, a partir dos valores totais e em risco),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Hidra – </a:t>
            </a:r>
            <a:r>
              <a:rPr lang="pt-BR" i="1" dirty="0">
                <a:solidFill>
                  <a:srgbClr val="191919"/>
                </a:solidFill>
              </a:rPr>
              <a:t>5 primeiros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20201"/>
              </p:ext>
            </p:extLst>
          </p:nvPr>
        </p:nvGraphicFramePr>
        <p:xfrm>
          <a:off x="867864" y="1868826"/>
          <a:ext cx="5396524" cy="2282499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  <a:gridCol w="686548">
                  <a:extLst>
                    <a:ext uri="{9D8B030D-6E8A-4147-A177-3AD203B41FA5}">
                      <a16:colId xmlns:a16="http://schemas.microsoft.com/office/drawing/2014/main" val="2064341209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da localidade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da localidade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Macrorre-gião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Taxa 30p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em risco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510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Curitiba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1,86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215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2.939.463,05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41.023,23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501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Nova York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Norte América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1,52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2.751.756,99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38.959,73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502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Makanda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África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1,76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170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2.546.743,15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24.884,31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506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Knowhere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Galáxia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1,74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172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2.472.281,90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18.960,48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504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Sokovia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Europa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0,56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180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2.393.302,12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15.682,79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04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532301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avaliadas e classificadas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localidades de maior risco de inadimplência estatisticamente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(isto é, a partir dos valores totais e em risco),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Hidra – </a:t>
            </a:r>
            <a:r>
              <a:rPr lang="pt-BR" i="1" dirty="0">
                <a:solidFill>
                  <a:srgbClr val="191919"/>
                </a:solidFill>
              </a:rPr>
              <a:t>5 últimos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473366"/>
              </p:ext>
            </p:extLst>
          </p:nvPr>
        </p:nvGraphicFramePr>
        <p:xfrm>
          <a:off x="867864" y="1868826"/>
          <a:ext cx="5396524" cy="2335098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  <a:gridCol w="686548">
                  <a:extLst>
                    <a:ext uri="{9D8B030D-6E8A-4147-A177-3AD203B41FA5}">
                      <a16:colId xmlns:a16="http://schemas.microsoft.com/office/drawing/2014/main" val="2064341209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da localidade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da localidade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Macrorre-gião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Taxa 30p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em risco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515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Brasília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1,03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2.897.592,14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1197,77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503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Nova Asgard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Europa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187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2.759.594,95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511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Salvador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167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2.202.504,17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513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Recife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0,98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2.831.640,93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Belo Horizonte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2.870.481,76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0,00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38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1089851" y="1033844"/>
            <a:ext cx="3200400" cy="63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Contexto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586645" y="1735294"/>
            <a:ext cx="4206812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multiverso da Marvel, a S.H.I.E.L.D. decidiu criar um braço bancário: o Banco </a:t>
            </a:r>
            <a:r>
              <a:rPr lang="pt-BR" dirty="0" err="1"/>
              <a:t>Shield</a:t>
            </a:r>
            <a:r>
              <a:rPr lang="pt-B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organização Hidra vem crescendo silenciosamente e ganhando participação em produtos financeiros, o que preocupa a diretoria do Banco </a:t>
            </a:r>
            <a:r>
              <a:rPr lang="pt-BR" dirty="0" err="1"/>
              <a:t>Shield</a:t>
            </a:r>
            <a:r>
              <a:rPr lang="pt-B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Dados pouco tratados ou inconsistentes.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Pequena fração dos registros está incompleta ou incorreta, e isso contamina indicadores (produção, risco e oportunidade).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Não existe um painel de acompanhamento padronizado para o negócio monitorar evolução e resultados.</a:t>
            </a:r>
            <a:endParaRPr dirty="0"/>
          </a:p>
        </p:txBody>
      </p:sp>
      <p:pic>
        <p:nvPicPr>
          <p:cNvPr id="2052" name="Picture 4" descr="Problemas de negócios | Foto Grátis">
            <a:extLst>
              <a:ext uri="{FF2B5EF4-FFF2-40B4-BE49-F238E27FC236}">
                <a16:creationId xmlns:a16="http://schemas.microsoft.com/office/drawing/2014/main" id="{1185F300-8E9E-4D6E-A7A4-CD9D41639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713"/>
          <a:stretch/>
        </p:blipFill>
        <p:spPr bwMode="auto">
          <a:xfrm>
            <a:off x="5017176" y="585787"/>
            <a:ext cx="4489117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96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469414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avaliadas e classificadas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localidades de maior risco de inadimplência heuristicamente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(isto é, considerando o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risk_score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já fornecido, assumindo que este engloba outras variáveis além dos valores totais e em risco, ou seja, ideal para predições futuras),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Banco </a:t>
            </a:r>
            <a:r>
              <a:rPr lang="pt-BR" dirty="0" err="1">
                <a:solidFill>
                  <a:srgbClr val="191919"/>
                </a:solidFill>
              </a:rPr>
              <a:t>Shield</a:t>
            </a:r>
            <a:r>
              <a:rPr lang="pt-BR" dirty="0">
                <a:solidFill>
                  <a:srgbClr val="191919"/>
                </a:solidFill>
              </a:rPr>
              <a:t> – </a:t>
            </a:r>
            <a:r>
              <a:rPr lang="pt-BR" i="1" dirty="0">
                <a:solidFill>
                  <a:srgbClr val="191919"/>
                </a:solidFill>
              </a:rPr>
              <a:t>5 primeiros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68706"/>
              </p:ext>
            </p:extLst>
          </p:nvPr>
        </p:nvGraphicFramePr>
        <p:xfrm>
          <a:off x="1203144" y="2157072"/>
          <a:ext cx="4855505" cy="2229900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929134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da localidade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da localidade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Macrorre-gião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Fator de risco por região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504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Sokovia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Europa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2.898.057,65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1,236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506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Knowhere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Galáxia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2.972.000,61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1,223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509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São Paulo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2.788.200,23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1,215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507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Sanctum SP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2.929.782,60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1,203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505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Xandar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Galáxia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184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2.551.131,79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1,149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75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469414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avaliadas e classificadas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localidades de maior risco de inadimplência heuristicamente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(isto é, considerando o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risk_score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já fornecido, assumindo que este engloba outras variáveis além dos valores totais e em risco, ou seja, ideal para predições futuras),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Banco </a:t>
            </a:r>
            <a:r>
              <a:rPr lang="pt-BR" dirty="0" err="1">
                <a:solidFill>
                  <a:srgbClr val="191919"/>
                </a:solidFill>
              </a:rPr>
              <a:t>Shield</a:t>
            </a:r>
            <a:r>
              <a:rPr lang="pt-BR" dirty="0">
                <a:solidFill>
                  <a:srgbClr val="191919"/>
                </a:solidFill>
              </a:rPr>
              <a:t> – </a:t>
            </a:r>
            <a:r>
              <a:rPr lang="pt-BR" i="1" dirty="0">
                <a:solidFill>
                  <a:srgbClr val="191919"/>
                </a:solidFill>
              </a:rPr>
              <a:t>5 últimos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155075"/>
              </p:ext>
            </p:extLst>
          </p:nvPr>
        </p:nvGraphicFramePr>
        <p:xfrm>
          <a:off x="1203144" y="2157072"/>
          <a:ext cx="4855505" cy="2335098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929134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da localidade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da localidade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Macrorre-gião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Fator de risco por região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515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Brasília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198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2.725.103,43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0,922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511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Salvador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217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3.009.854,27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0,888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503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Nova Asgard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Europa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2.513.601,89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0,883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510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Curitiba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2.936.957,76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0,840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Belo Horizonte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215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3.187.056,69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0,820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43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469414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avaliadas e classificadas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localidades de maior risco de inadimplência heuristicamente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(isto é, considerando o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risk_score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já fornecido, assumindo que este engloba outras variáveis além dos valores totais e em risco, ou seja, ideal para predições futuras),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Hidra– </a:t>
            </a:r>
            <a:r>
              <a:rPr lang="pt-BR" i="1" dirty="0">
                <a:solidFill>
                  <a:srgbClr val="191919"/>
                </a:solidFill>
              </a:rPr>
              <a:t>5 primeiros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92828"/>
              </p:ext>
            </p:extLst>
          </p:nvPr>
        </p:nvGraphicFramePr>
        <p:xfrm>
          <a:off x="1203144" y="2157072"/>
          <a:ext cx="4855505" cy="2229900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929134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da localidade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da localidade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Macrorre-gião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Fator de risco por região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504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Sokovia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Europa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180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2.393.302,12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1,236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506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Knowhere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Galáxia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172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2.472.281,90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1,223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509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São Paulo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170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2.182.766,19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1,215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507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Sanctum SP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209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3.057.661,86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1,203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505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Xandar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Galáxia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186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2.960.446,27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1,149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43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393699" y="2058602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produtos e localidades concentram maior risco de inadimplência (ex.: 30+ DPD) e qual o trade-off com volume?”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095219" y="1089602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3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45376" y="469414"/>
            <a:ext cx="4206812" cy="1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Foram avaliadas e classificadas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as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localidades de maior risco de inadimplência heuristicamente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(isto é, considerando o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risk_score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já fornecido, assumindo que este engloba outras variáveis além dos valores totais e em risco, ou seja, ideal para predições futuras), conforme volume de contratos com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dpd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(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days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past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due</a:t>
            </a: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maior ou igual a 30 dias. Os resultados obtidos foram:</a:t>
            </a:r>
          </a:p>
          <a:p>
            <a:pPr marL="628650" lvl="1" indent="-171450" algn="just">
              <a:buClr>
                <a:srgbClr val="191919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Hidra– </a:t>
            </a:r>
            <a:r>
              <a:rPr lang="pt-BR" i="1" dirty="0">
                <a:solidFill>
                  <a:srgbClr val="191919"/>
                </a:solidFill>
              </a:rPr>
              <a:t>5 últimos</a:t>
            </a:r>
            <a:r>
              <a:rPr lang="pt-BR" dirty="0">
                <a:solidFill>
                  <a:srgbClr val="191919"/>
                </a:solidFill>
              </a:rPr>
              <a:t>: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1EFD9D-AB19-43C6-8D14-65D8C58D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481707"/>
              </p:ext>
            </p:extLst>
          </p:nvPr>
        </p:nvGraphicFramePr>
        <p:xfrm>
          <a:off x="1203144" y="2157072"/>
          <a:ext cx="4855505" cy="2335098"/>
        </p:xfrm>
        <a:graphic>
          <a:graphicData uri="http://schemas.openxmlformats.org/drawingml/2006/table">
            <a:tbl>
              <a:tblPr/>
              <a:tblGrid>
                <a:gridCol w="694894">
                  <a:extLst>
                    <a:ext uri="{9D8B030D-6E8A-4147-A177-3AD203B41FA5}">
                      <a16:colId xmlns:a16="http://schemas.microsoft.com/office/drawing/2014/main" val="2786845809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3714654900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200285622"/>
                    </a:ext>
                  </a:extLst>
                </a:gridCol>
                <a:gridCol w="783605">
                  <a:extLst>
                    <a:ext uri="{9D8B030D-6E8A-4147-A177-3AD203B41FA5}">
                      <a16:colId xmlns:a16="http://schemas.microsoft.com/office/drawing/2014/main" val="1502341621"/>
                    </a:ext>
                  </a:extLst>
                </a:gridCol>
                <a:gridCol w="929134">
                  <a:extLst>
                    <a:ext uri="{9D8B030D-6E8A-4147-A177-3AD203B41FA5}">
                      <a16:colId xmlns:a16="http://schemas.microsoft.com/office/drawing/2014/main" val="2455666304"/>
                    </a:ext>
                  </a:extLst>
                </a:gridCol>
                <a:gridCol w="880662">
                  <a:extLst>
                    <a:ext uri="{9D8B030D-6E8A-4147-A177-3AD203B41FA5}">
                      <a16:colId xmlns:a16="http://schemas.microsoft.com/office/drawing/2014/main" val="3471212465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effectLst/>
                          <a:latin typeface="Hanken Grotesk" panose="020B0604020202020204" charset="0"/>
                        </a:rPr>
                        <a:t>ID da localidade</a:t>
                      </a:r>
                    </a:p>
                  </a:txBody>
                  <a:tcPr marL="84702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Nome da localidade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Macrorre-gião</a:t>
                      </a: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Hanken Grotesk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Volume de contratos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Valor total (R$)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Fator de risco por região</a:t>
                      </a:r>
                    </a:p>
                  </a:txBody>
                  <a:tcPr marL="112936" marR="112936" marT="70585" marB="70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1961"/>
                  </a:ext>
                </a:extLst>
              </a:tr>
              <a:tr h="47032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515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Brasília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2.897.592,14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0,922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78225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511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Salvador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167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2.202.504,17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0,888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783919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503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Nova Asgard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Europa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187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2.759.594,95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0,883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2932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510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Curitiba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215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2.939.463,05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0,840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42271"/>
                  </a:ext>
                </a:extLst>
              </a:tr>
              <a:tr h="34364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</a:p>
                  </a:txBody>
                  <a:tcPr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Belo Horizonte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Brasil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190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2.870.481,76</a:t>
                      </a:r>
                    </a:p>
                  </a:txBody>
                  <a:tcPr marL="121920" marR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Hanken Grotesk" panose="020B0604020202020204" charset="0"/>
                          <a:ea typeface="+mn-ea"/>
                          <a:cs typeface="+mn-cs"/>
                          <a:sym typeface="Arial"/>
                        </a:rPr>
                        <a:t>0,820</a:t>
                      </a:r>
                    </a:p>
                  </a:txBody>
                  <a:tcPr marL="12192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8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5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4374875" y="2901696"/>
            <a:ext cx="3690133" cy="1237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Conclusões, tomada de decisão e futuras melhorias</a:t>
            </a:r>
            <a:endParaRPr sz="3600"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03</a:t>
            </a:r>
            <a:endParaRPr dirty="0"/>
          </a:p>
        </p:txBody>
      </p:sp>
      <p:sp>
        <p:nvSpPr>
          <p:cNvPr id="267" name="Google Shape;267;p37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AutoShape 10" descr="ANPD publica guia sobre tratamento de dados para fins acadêmicos e pesquisas">
            <a:extLst>
              <a:ext uri="{FF2B5EF4-FFF2-40B4-BE49-F238E27FC236}">
                <a16:creationId xmlns:a16="http://schemas.microsoft.com/office/drawing/2014/main" id="{64DD91B9-5C09-4B2B-86B0-D8401A9E2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4A7198D-CC11-4120-AB26-76E9DDD6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198" y="1430408"/>
            <a:ext cx="4332273" cy="22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631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1028891" y="1091876"/>
            <a:ext cx="3200400" cy="1038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Perguntas chaves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525685" y="2283934"/>
            <a:ext cx="4206812" cy="158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4. </a:t>
            </a:r>
            <a:r>
              <a:rPr lang="pt-BR" dirty="0"/>
              <a:t>Qual é a maior oportunidade de crescimento para o Banco </a:t>
            </a:r>
            <a:r>
              <a:rPr lang="pt-BR" dirty="0" err="1"/>
              <a:t>Shield</a:t>
            </a:r>
            <a:r>
              <a:rPr lang="pt-BR" dirty="0"/>
              <a:t>: (i) ganhar </a:t>
            </a:r>
            <a:r>
              <a:rPr lang="pt-BR" dirty="0" err="1"/>
              <a:t>share</a:t>
            </a:r>
            <a:r>
              <a:rPr lang="pt-BR" dirty="0"/>
              <a:t> onde já é forte, (</a:t>
            </a:r>
            <a:r>
              <a:rPr lang="pt-BR" dirty="0" err="1"/>
              <a:t>ii</a:t>
            </a:r>
            <a:r>
              <a:rPr lang="pt-BR" dirty="0"/>
              <a:t>) atacar nichos onde a Hidra domina, ou (</a:t>
            </a:r>
            <a:r>
              <a:rPr lang="pt-BR" dirty="0" err="1"/>
              <a:t>iii</a:t>
            </a:r>
            <a:r>
              <a:rPr lang="pt-BR" dirty="0"/>
              <a:t>) reduzir risco para liberar capacidade de crescimento?</a:t>
            </a:r>
          </a:p>
          <a:p>
            <a:pPr marL="0" indent="0">
              <a:buNone/>
            </a:pPr>
            <a:r>
              <a:rPr lang="pt-BR" b="1" dirty="0"/>
              <a:t>5. </a:t>
            </a:r>
            <a:r>
              <a:rPr lang="pt-BR" dirty="0"/>
              <a:t>Quais sinais de qualidade de dados precisam virar controles automáticos (ex.: chaves inválidas, campos vazios, valores negativos, duplicidades) para garantir SLA e confiabilidade?</a:t>
            </a:r>
          </a:p>
        </p:txBody>
      </p:sp>
      <p:pic>
        <p:nvPicPr>
          <p:cNvPr id="10242" name="Picture 2" descr="Equipe de negócios do CFO e da secretária e discute as melhorias futuras do  crescimento | Foto Premium">
            <a:extLst>
              <a:ext uri="{FF2B5EF4-FFF2-40B4-BE49-F238E27FC236}">
                <a16:creationId xmlns:a16="http://schemas.microsoft.com/office/drawing/2014/main" id="{87AFDEA9-020C-4FCD-9148-4356155A9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77" y="1113679"/>
            <a:ext cx="4377710" cy="29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35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428202" y="1233964"/>
            <a:ext cx="2603440" cy="312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“Qual é a maior oportunidade de crescimento para o Banco </a:t>
            </a:r>
            <a:r>
              <a:rPr lang="pt-BR" sz="1800" b="1" dirty="0" err="1"/>
              <a:t>Shield</a:t>
            </a:r>
            <a:r>
              <a:rPr lang="pt-BR" sz="1800" b="1" dirty="0"/>
              <a:t>: (i) ganhar </a:t>
            </a:r>
            <a:r>
              <a:rPr lang="pt-BR" sz="1800" b="1" dirty="0" err="1"/>
              <a:t>share</a:t>
            </a:r>
            <a:r>
              <a:rPr lang="pt-BR" sz="1800" b="1" dirty="0"/>
              <a:t> onde já é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forte, (</a:t>
            </a:r>
            <a:r>
              <a:rPr lang="pt-BR" sz="1800" b="1" dirty="0" err="1"/>
              <a:t>ii</a:t>
            </a:r>
            <a:r>
              <a:rPr lang="pt-BR" sz="1800" b="1" dirty="0"/>
              <a:t>) atacar nichos onde a Hidra domina, ou (</a:t>
            </a:r>
            <a:r>
              <a:rPr lang="pt-BR" sz="1800" b="1" dirty="0" err="1"/>
              <a:t>iii</a:t>
            </a:r>
            <a:r>
              <a:rPr lang="pt-BR" sz="1800" b="1" dirty="0"/>
              <a:t>) reduzir risco para liberar capacidade 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crescimento?”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129722" y="559550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4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14400" y="722136"/>
            <a:ext cx="4916842" cy="338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Considerando esta questão e as análises realizadas, levantam-se os seguintes apontamentos:</a:t>
            </a:r>
          </a:p>
          <a:p>
            <a:pPr marL="3571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O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Banco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Shield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e o banco Hidra possuem o mesmo produto como mais vendido por valor agregado (Investimento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Infinity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).</a:t>
            </a:r>
          </a:p>
          <a:p>
            <a:pPr marL="3571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Enquanto os produtos “Financiamento Moto Ghost Rider” e “Leasing Milano” estão entre os 5 mais inadimplentes para o banco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Shield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, eles estão entre os 5 menos inadimplentes para o banco Hidra.</a:t>
            </a:r>
          </a:p>
          <a:p>
            <a:pPr marL="3571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slocalidade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“Curitiba” e “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Sokovia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” estão entre as 5 menos inadimplentes estatisticamente para o banco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Shield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, enquanto que estão simultaneamente entre as 5 mais inadimplentes estatisticamente para o banco Hidra.</a:t>
            </a:r>
          </a:p>
          <a:p>
            <a:pPr marL="3571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As localidades “Sanctum SP”, “São Paulo”, “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Knowhere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” e “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Sokovia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” e “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Xandar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” estão são as 5 mais inadimplentes heuristicamente para ambos os bancos.</a:t>
            </a:r>
          </a:p>
        </p:txBody>
      </p:sp>
    </p:spTree>
    <p:extLst>
      <p:ext uri="{BB962C8B-B14F-4D97-AF65-F5344CB8AC3E}">
        <p14:creationId xmlns:p14="http://schemas.microsoft.com/office/powerpoint/2010/main" val="1338123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428202" y="1233964"/>
            <a:ext cx="2603440" cy="312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“Qual é a maior oportunidade de crescimento para o Banco </a:t>
            </a:r>
            <a:r>
              <a:rPr lang="pt-BR" sz="1800" b="1" dirty="0" err="1"/>
              <a:t>Shield</a:t>
            </a:r>
            <a:r>
              <a:rPr lang="pt-BR" sz="1800" b="1" dirty="0"/>
              <a:t>: (i) ganhar </a:t>
            </a:r>
            <a:r>
              <a:rPr lang="pt-BR" sz="1800" b="1" dirty="0" err="1"/>
              <a:t>share</a:t>
            </a:r>
            <a:r>
              <a:rPr lang="pt-BR" sz="1800" b="1" dirty="0"/>
              <a:t> onde já é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forte, (</a:t>
            </a:r>
            <a:r>
              <a:rPr lang="pt-BR" sz="1800" b="1" dirty="0" err="1"/>
              <a:t>ii</a:t>
            </a:r>
            <a:r>
              <a:rPr lang="pt-BR" sz="1800" b="1" dirty="0"/>
              <a:t>) atacar nichos onde a Hidra domina, ou (</a:t>
            </a:r>
            <a:r>
              <a:rPr lang="pt-BR" sz="1800" b="1" dirty="0" err="1"/>
              <a:t>iii</a:t>
            </a:r>
            <a:r>
              <a:rPr lang="pt-BR" sz="1800" b="1" dirty="0"/>
              <a:t>) reduzir risco para liberar capacidade 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crescimento?”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129722" y="559550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4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914400" y="783096"/>
            <a:ext cx="4916842" cy="366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Tendo esses apontamentos em vista, é possível afirmar que a maior oportunidade de crescimento para o Banco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Shield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é 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iii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) reduzir riscos de inadimplência para liberar capacidade de crescimento, combinada com ganho de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share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seletivo onde já possui vantagem operacional (i).</a:t>
            </a:r>
            <a:r>
              <a:rPr lang="pt-BR" dirty="0">
                <a:solidFill>
                  <a:srgbClr val="191919"/>
                </a:solidFill>
              </a:rPr>
              <a:t> 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anken Grotesk"/>
              <a:sym typeface="Hanken Grotesk"/>
            </a:endParaRPr>
          </a:p>
          <a:p>
            <a:pPr marL="3571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P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riorizar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a revisão de suas políticas de crédito e gestão de risco nos produtos “Financiamento Moto Ghost Rider” e “Leasing Milano”, atualmente muito melhor geridos no quesito de inadimplência pelo banco Hidra. </a:t>
            </a:r>
          </a:p>
          <a:p>
            <a:pPr marL="3571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Aplicar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</a:t>
            </a:r>
            <a:r>
              <a:rPr lang="pt-BR" dirty="0">
                <a:solidFill>
                  <a:srgbClr val="191919"/>
                </a:solidFill>
              </a:rPr>
              <a:t>estratégias de crescimento seletivo onde o banco já é forte, isto é, onde o Banco </a:t>
            </a:r>
            <a:r>
              <a:rPr lang="pt-BR" dirty="0" err="1">
                <a:solidFill>
                  <a:srgbClr val="191919"/>
                </a:solidFill>
              </a:rPr>
              <a:t>Shield</a:t>
            </a:r>
            <a:r>
              <a:rPr lang="pt-BR" dirty="0">
                <a:solidFill>
                  <a:srgbClr val="191919"/>
                </a:solidFill>
              </a:rPr>
              <a:t> já possui vantagem operacional em relação ao banco Hidra, como Curitiba e </a:t>
            </a:r>
            <a:r>
              <a:rPr lang="pt-BR" dirty="0" err="1">
                <a:solidFill>
                  <a:srgbClr val="191919"/>
                </a:solidFill>
              </a:rPr>
              <a:t>Sokovia</a:t>
            </a:r>
            <a:r>
              <a:rPr lang="pt-BR" dirty="0">
                <a:solidFill>
                  <a:srgbClr val="191919"/>
                </a:solidFill>
              </a:rPr>
              <a:t>.</a:t>
            </a:r>
          </a:p>
          <a:p>
            <a:pPr marL="3571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A recorrência de localidades altamente inadimplentes heuristicamente para ambos os bancos sugere riscos estruturais, tornando menos atrativa a estratégia de atacar nichos dominados pelo concorrente.</a:t>
            </a:r>
          </a:p>
        </p:txBody>
      </p:sp>
    </p:spTree>
    <p:extLst>
      <p:ext uri="{BB962C8B-B14F-4D97-AF65-F5344CB8AC3E}">
        <p14:creationId xmlns:p14="http://schemas.microsoft.com/office/powerpoint/2010/main" val="2885503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428202" y="1325404"/>
            <a:ext cx="2603440" cy="2886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“Quais sinais de qualidade de dados precisam virar controles automáticos (ex.: chaves inválidas, campos vazios, valores negativos, duplicidades) para garantir SLA e confiabilidade?”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129722" y="650990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 dirty="0"/>
              <a:t>Pergunta 5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1030224" y="1957458"/>
            <a:ext cx="4916842" cy="12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Chaves inválidas e duplicidades de contratos devem ser priorizados para padronização e unicidade, respectivamente.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Maior confiabilidade das informações disponíveis e garantia segura do SLA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191919"/>
                </a:solidFill>
              </a:rPr>
              <a:t>Desenvolvimento do arquivo </a:t>
            </a:r>
            <a:r>
              <a:rPr lang="pt-BR" i="1" dirty="0">
                <a:solidFill>
                  <a:srgbClr val="191919"/>
                </a:solidFill>
              </a:rPr>
              <a:t>controle_automático.py </a:t>
            </a:r>
            <a:r>
              <a:rPr lang="pt-BR" dirty="0">
                <a:solidFill>
                  <a:srgbClr val="191919"/>
                </a:solidFill>
              </a:rPr>
              <a:t>na linguagem de programação Python.</a:t>
            </a:r>
          </a:p>
        </p:txBody>
      </p:sp>
    </p:spTree>
    <p:extLst>
      <p:ext uri="{BB962C8B-B14F-4D97-AF65-F5344CB8AC3E}">
        <p14:creationId xmlns:p14="http://schemas.microsoft.com/office/powerpoint/2010/main" val="1865213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4419600" y="2538103"/>
            <a:ext cx="3690133" cy="1237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Dashboards e KPIs – uma breve revisão</a:t>
            </a:r>
            <a:endParaRPr sz="3600"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04</a:t>
            </a:r>
            <a:endParaRPr dirty="0"/>
          </a:p>
        </p:txBody>
      </p:sp>
      <p:sp>
        <p:nvSpPr>
          <p:cNvPr id="267" name="Google Shape;267;p37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AutoShape 10" descr="ANPD publica guia sobre tratamento de dados para fins acadêmicos e pesquisas">
            <a:extLst>
              <a:ext uri="{FF2B5EF4-FFF2-40B4-BE49-F238E27FC236}">
                <a16:creationId xmlns:a16="http://schemas.microsoft.com/office/drawing/2014/main" id="{64DD91B9-5C09-4B2B-86B0-D8401A9E2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268" name="Picture 4" descr="8 coisas IMPORTANTES para você saber sobre dashboard!">
            <a:extLst>
              <a:ext uri="{FF2B5EF4-FFF2-40B4-BE49-F238E27FC236}">
                <a16:creationId xmlns:a16="http://schemas.microsoft.com/office/drawing/2014/main" id="{E2157829-92F8-45B9-9FD4-A75372D57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164" y="1298351"/>
            <a:ext cx="4274339" cy="258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91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560501" y="1053418"/>
            <a:ext cx="4094207" cy="1038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Etapas do desenvolvimento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504199" y="2255032"/>
            <a:ext cx="4206812" cy="1807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Tratamento dos dados recebidos.</a:t>
            </a:r>
          </a:p>
          <a:p>
            <a:pPr marL="360363" lvl="1" indent="-180975" algn="l">
              <a:buFont typeface="Arial" panose="020B0604020202020204" pitchFamily="34" charset="0"/>
              <a:buChar char="•"/>
            </a:pPr>
            <a:r>
              <a:rPr lang="pt-BR" dirty="0"/>
              <a:t>dim_produto;</a:t>
            </a:r>
          </a:p>
          <a:p>
            <a:pPr marL="360363" lvl="1" indent="-180975" algn="l">
              <a:buFont typeface="Arial" panose="020B0604020202020204" pitchFamily="34" charset="0"/>
              <a:buChar char="•"/>
            </a:pPr>
            <a:r>
              <a:rPr lang="pt-BR" dirty="0"/>
              <a:t>dim_localidade;</a:t>
            </a:r>
          </a:p>
          <a:p>
            <a:pPr marL="360363" lvl="1" indent="-180975" algn="l">
              <a:buFont typeface="Arial" panose="020B0604020202020204" pitchFamily="34" charset="0"/>
              <a:buChar char="•"/>
            </a:pPr>
            <a:r>
              <a:rPr lang="pt-BR" dirty="0"/>
              <a:t>fato_contratos.</a:t>
            </a:r>
          </a:p>
          <a:p>
            <a:pPr marL="0" indent="-277812">
              <a:buFont typeface="Arial" panose="020B0604020202020204" pitchFamily="34" charset="0"/>
              <a:buChar char="•"/>
            </a:pPr>
            <a:r>
              <a:rPr lang="pt-BR" dirty="0"/>
              <a:t>Análises para negócios.</a:t>
            </a:r>
          </a:p>
          <a:p>
            <a:pPr marL="0" indent="-277812">
              <a:buFont typeface="Arial" panose="020B0604020202020204" pitchFamily="34" charset="0"/>
              <a:buChar char="•"/>
            </a:pPr>
            <a:r>
              <a:rPr lang="pt-BR" dirty="0"/>
              <a:t>Desenvolvimento de Dashboards e KPIs.</a:t>
            </a:r>
          </a:p>
          <a:p>
            <a:pPr marL="0" indent="-277812">
              <a:buFont typeface="Arial" panose="020B0604020202020204" pitchFamily="34" charset="0"/>
              <a:buChar char="•"/>
            </a:pPr>
            <a:r>
              <a:rPr lang="pt-BR" dirty="0"/>
              <a:t>Elaboração da apresentação.</a:t>
            </a:r>
          </a:p>
          <a:p>
            <a:pPr marL="0" indent="-277812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098" name="Picture 2" descr="Como dar a volta ao mundo em 80 dias pode te ajudar na Gestão de Projetos">
            <a:extLst>
              <a:ext uri="{FF2B5EF4-FFF2-40B4-BE49-F238E27FC236}">
                <a16:creationId xmlns:a16="http://schemas.microsoft.com/office/drawing/2014/main" id="{E68CAE6D-92F8-464A-870E-9F2B06F9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11" y="1129412"/>
            <a:ext cx="4479260" cy="288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291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7919169F-12CC-49B6-BF84-A1487191E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6"/>
          <a:stretch/>
        </p:blipFill>
        <p:spPr>
          <a:xfrm>
            <a:off x="1014984" y="149352"/>
            <a:ext cx="7114031" cy="48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3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51C3784-CAB8-4C77-8C66-1E24F2D4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004" y="0"/>
            <a:ext cx="51779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28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41EBF31-ED00-40EA-910F-C468C06E5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186009"/>
              </p:ext>
            </p:extLst>
          </p:nvPr>
        </p:nvGraphicFramePr>
        <p:xfrm>
          <a:off x="712787" y="1975674"/>
          <a:ext cx="7718426" cy="1192151"/>
        </p:xfrm>
        <a:graphic>
          <a:graphicData uri="http://schemas.openxmlformats.org/drawingml/2006/table">
            <a:tbl>
              <a:tblPr/>
              <a:tblGrid>
                <a:gridCol w="1391445">
                  <a:extLst>
                    <a:ext uri="{9D8B030D-6E8A-4147-A177-3AD203B41FA5}">
                      <a16:colId xmlns:a16="http://schemas.microsoft.com/office/drawing/2014/main" val="242093253"/>
                    </a:ext>
                  </a:extLst>
                </a:gridCol>
                <a:gridCol w="1293225">
                  <a:extLst>
                    <a:ext uri="{9D8B030D-6E8A-4147-A177-3AD203B41FA5}">
                      <a16:colId xmlns:a16="http://schemas.microsoft.com/office/drawing/2014/main" val="1711260294"/>
                    </a:ext>
                  </a:extLst>
                </a:gridCol>
                <a:gridCol w="1170451">
                  <a:extLst>
                    <a:ext uri="{9D8B030D-6E8A-4147-A177-3AD203B41FA5}">
                      <a16:colId xmlns:a16="http://schemas.microsoft.com/office/drawing/2014/main" val="2056833430"/>
                    </a:ext>
                  </a:extLst>
                </a:gridCol>
                <a:gridCol w="1203190">
                  <a:extLst>
                    <a:ext uri="{9D8B030D-6E8A-4147-A177-3AD203B41FA5}">
                      <a16:colId xmlns:a16="http://schemas.microsoft.com/office/drawing/2014/main" val="1702610629"/>
                    </a:ext>
                  </a:extLst>
                </a:gridCol>
                <a:gridCol w="2660115">
                  <a:extLst>
                    <a:ext uri="{9D8B030D-6E8A-4147-A177-3AD203B41FA5}">
                      <a16:colId xmlns:a16="http://schemas.microsoft.com/office/drawing/2014/main" val="3380148315"/>
                    </a:ext>
                  </a:extLst>
                </a:gridCol>
              </a:tblGrid>
              <a:tr h="18995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Banco </a:t>
                      </a:r>
                      <a:r>
                        <a:rPr lang="pt-BR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Shield</a:t>
                      </a:r>
                      <a:endParaRPr lang="pt-BR" sz="12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984631"/>
                  </a:ext>
                </a:extLst>
              </a:tr>
              <a:tr h="1637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Valor total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Número de contratos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Taxa 30+ DPD (%)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Valor em risco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Valor em risco em relação ao valor total (%)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852599"/>
                  </a:ext>
                </a:extLst>
              </a:tr>
              <a:tr h="1637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R$      43.770.213,23 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3051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1,02%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R$      209.033,19 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0,48%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0589"/>
                  </a:ext>
                </a:extLst>
              </a:tr>
              <a:tr h="157207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0" marR="6550" marT="655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0" marR="6550" marT="655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0" marR="6550" marT="655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0" marR="6550" marT="655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0" marR="6550" marT="655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835238"/>
                  </a:ext>
                </a:extLst>
              </a:tr>
              <a:tr h="18995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Banco Hidra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774407"/>
                  </a:ext>
                </a:extLst>
              </a:tr>
              <a:tr h="1637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Valor total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Número de contratos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Taxa 30+ DPD (%)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Valor em risco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Valor em risco em relação ao valor total (%)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26642"/>
                  </a:ext>
                </a:extLst>
              </a:tr>
              <a:tr h="1637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R$      40.618.368,69 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2821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0,99%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R$      189.601,81 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0,47%</a:t>
                      </a:r>
                    </a:p>
                  </a:txBody>
                  <a:tcPr marL="6550" marR="6550" marT="65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634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38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90607552-4253-46DC-AF51-0901D9D4EC5A}"/>
              </a:ext>
            </a:extLst>
          </p:cNvPr>
          <p:cNvSpPr/>
          <p:nvPr/>
        </p:nvSpPr>
        <p:spPr>
          <a:xfrm>
            <a:off x="0" y="0"/>
            <a:ext cx="9144000" cy="5218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Google Shape;205;p33">
            <a:extLst>
              <a:ext uri="{FF2B5EF4-FFF2-40B4-BE49-F238E27FC236}">
                <a16:creationId xmlns:a16="http://schemas.microsoft.com/office/drawing/2014/main" id="{2EA47558-B0DD-470F-B708-C2E3BF5745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0488" y="2117606"/>
            <a:ext cx="3663024" cy="908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Dúvidas?</a:t>
            </a:r>
            <a:endParaRPr sz="5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4374875" y="3142706"/>
            <a:ext cx="3690133" cy="1237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Possíveis melhorias para o desenvolvimento do case </a:t>
            </a:r>
            <a:endParaRPr sz="3600"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05</a:t>
            </a:r>
            <a:endParaRPr dirty="0"/>
          </a:p>
        </p:txBody>
      </p:sp>
      <p:sp>
        <p:nvSpPr>
          <p:cNvPr id="267" name="Google Shape;267;p37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AutoShape 10" descr="ANPD publica guia sobre tratamento de dados para fins acadêmicos e pesquisas">
            <a:extLst>
              <a:ext uri="{FF2B5EF4-FFF2-40B4-BE49-F238E27FC236}">
                <a16:creationId xmlns:a16="http://schemas.microsoft.com/office/drawing/2014/main" id="{64DD91B9-5C09-4B2B-86B0-D8401A9E2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290" name="Picture 2" descr="Melhoria contínua: o que é, quais os pilares e como aplicar">
            <a:extLst>
              <a:ext uri="{FF2B5EF4-FFF2-40B4-BE49-F238E27FC236}">
                <a16:creationId xmlns:a16="http://schemas.microsoft.com/office/drawing/2014/main" id="{00F221E5-DFDC-4475-9445-7C22D257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841" y="1281370"/>
            <a:ext cx="4588016" cy="258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32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1095947" y="1612964"/>
            <a:ext cx="3200400" cy="63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Melhorias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592741" y="2314414"/>
            <a:ext cx="4206812" cy="127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Desenvolvimento de dashboards interativos com mapas.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Desenvolvimento de dashboards interativos por período.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Aplicação de Programação Orientada a Objetos aos códigos.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3316" name="Picture 4" descr="Melhorias em processos - Manufatura em Foco">
            <a:extLst>
              <a:ext uri="{FF2B5EF4-FFF2-40B4-BE49-F238E27FC236}">
                <a16:creationId xmlns:a16="http://schemas.microsoft.com/office/drawing/2014/main" id="{8A34EA0F-B89F-4C73-8019-655D9F54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176" y="1052511"/>
            <a:ext cx="65913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354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90607552-4253-46DC-AF51-0901D9D4EC5A}"/>
              </a:ext>
            </a:extLst>
          </p:cNvPr>
          <p:cNvSpPr/>
          <p:nvPr/>
        </p:nvSpPr>
        <p:spPr>
          <a:xfrm>
            <a:off x="0" y="0"/>
            <a:ext cx="9144000" cy="521817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Google Shape;205;p33">
            <a:extLst>
              <a:ext uri="{FF2B5EF4-FFF2-40B4-BE49-F238E27FC236}">
                <a16:creationId xmlns:a16="http://schemas.microsoft.com/office/drawing/2014/main" id="{2EA47558-B0DD-470F-B708-C2E3BF5745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216" y="894211"/>
            <a:ext cx="7211568" cy="1844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Obrigado pela atenção!</a:t>
            </a:r>
            <a:endParaRPr sz="5400" dirty="0"/>
          </a:p>
        </p:txBody>
      </p:sp>
      <p:sp>
        <p:nvSpPr>
          <p:cNvPr id="4" name="Google Shape;205;p33">
            <a:extLst>
              <a:ext uri="{FF2B5EF4-FFF2-40B4-BE49-F238E27FC236}">
                <a16:creationId xmlns:a16="http://schemas.microsoft.com/office/drawing/2014/main" id="{A4B1C7E8-C09A-4016-98B9-154D863411F2}"/>
              </a:ext>
            </a:extLst>
          </p:cNvPr>
          <p:cNvSpPr txBox="1">
            <a:spLocks/>
          </p:cNvSpPr>
          <p:nvPr/>
        </p:nvSpPr>
        <p:spPr>
          <a:xfrm>
            <a:off x="966216" y="3241548"/>
            <a:ext cx="7211568" cy="100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pt-BR" sz="3600" dirty="0"/>
              <a:t>Feedbacks?</a:t>
            </a:r>
          </a:p>
        </p:txBody>
      </p:sp>
    </p:spTree>
    <p:extLst>
      <p:ext uri="{BB962C8B-B14F-4D97-AF65-F5344CB8AC3E}">
        <p14:creationId xmlns:p14="http://schemas.microsoft.com/office/powerpoint/2010/main" val="365175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4374875" y="3284453"/>
            <a:ext cx="369974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Tratamento dos dados</a:t>
            </a:r>
            <a:endParaRPr sz="4800"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01</a:t>
            </a:r>
            <a:endParaRPr dirty="0"/>
          </a:p>
        </p:txBody>
      </p:sp>
      <p:sp>
        <p:nvSpPr>
          <p:cNvPr id="267" name="Google Shape;267;p37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AutoShape 10" descr="ANPD publica guia sobre tratamento de dados para fins acadêmicos e pesquisas">
            <a:extLst>
              <a:ext uri="{FF2B5EF4-FFF2-40B4-BE49-F238E27FC236}">
                <a16:creationId xmlns:a16="http://schemas.microsoft.com/office/drawing/2014/main" id="{64DD91B9-5C09-4B2B-86B0-D8401A9E2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8" name="Picture 14" descr="Aprender programação em 2025: Tendências e Linguagens">
            <a:extLst>
              <a:ext uri="{FF2B5EF4-FFF2-40B4-BE49-F238E27FC236}">
                <a16:creationId xmlns:a16="http://schemas.microsoft.com/office/drawing/2014/main" id="{7C565D25-A6A3-4337-968E-3D12CCDD0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1143" y="1165689"/>
            <a:ext cx="4212106" cy="281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6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560502" y="712395"/>
            <a:ext cx="4094207" cy="1038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Filtragem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504199" y="1380704"/>
            <a:ext cx="4206812" cy="3167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Linguagem de programação Python no Visual Studio </a:t>
            </a:r>
            <a:r>
              <a:rPr lang="pt-BR" dirty="0" err="1"/>
              <a:t>Code</a:t>
            </a:r>
            <a:r>
              <a:rPr lang="pt-B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Função </a:t>
            </a:r>
            <a:r>
              <a:rPr lang="pt-BR" dirty="0" err="1"/>
              <a:t>tratamento_dos_dados</a:t>
            </a:r>
            <a:r>
              <a:rPr lang="pt-BR" dirty="0"/>
              <a:t>:</a:t>
            </a:r>
          </a:p>
          <a:p>
            <a:pPr marL="357188" lvl="1" indent="-179388" algn="l">
              <a:buFont typeface="Arial" panose="020B0604020202020204" pitchFamily="34" charset="0"/>
              <a:buChar char="•"/>
            </a:pPr>
            <a:r>
              <a:rPr lang="pt-BR" dirty="0"/>
              <a:t>Válidos apenas os contratos em que o ID aparece uma única vez (unicidade);</a:t>
            </a:r>
          </a:p>
          <a:p>
            <a:pPr marL="357188" lvl="1" indent="-179388" algn="l">
              <a:buFont typeface="Arial" panose="020B0604020202020204" pitchFamily="34" charset="0"/>
              <a:buChar char="•"/>
            </a:pPr>
            <a:r>
              <a:rPr lang="pt-BR" dirty="0"/>
              <a:t>Válidos apenas os períodos compreendidos entre 202501 e 202512 (isto é, de janeiro a dezembro de 2025);</a:t>
            </a:r>
          </a:p>
          <a:p>
            <a:pPr marL="357188" lvl="1" indent="-179388" algn="l">
              <a:buFont typeface="Arial" panose="020B0604020202020204" pitchFamily="34" charset="0"/>
              <a:buChar char="•"/>
            </a:pPr>
            <a:r>
              <a:rPr lang="pt-BR" dirty="0"/>
              <a:t>Válidos apenas os bancos “Banco </a:t>
            </a:r>
            <a:r>
              <a:rPr lang="pt-BR" dirty="0" err="1"/>
              <a:t>Shield</a:t>
            </a:r>
            <a:r>
              <a:rPr lang="pt-BR" dirty="0"/>
              <a:t>” e “Hidra”;</a:t>
            </a:r>
          </a:p>
          <a:p>
            <a:pPr marL="357188" lvl="1" indent="-179388" algn="l">
              <a:buFont typeface="Arial" panose="020B0604020202020204" pitchFamily="34" charset="0"/>
              <a:buChar char="•"/>
            </a:pPr>
            <a:r>
              <a:rPr lang="pt-BR" dirty="0"/>
              <a:t>Válidos apenas os valores de </a:t>
            </a:r>
            <a:r>
              <a:rPr lang="pt-BR" dirty="0" err="1"/>
              <a:t>product_id</a:t>
            </a:r>
            <a:r>
              <a:rPr lang="pt-BR" dirty="0"/>
              <a:t> e </a:t>
            </a:r>
            <a:r>
              <a:rPr lang="pt-BR" dirty="0" err="1"/>
              <a:t>location_id</a:t>
            </a:r>
            <a:r>
              <a:rPr lang="pt-BR" dirty="0"/>
              <a:t> existentes (mapeados) nas dimensões dim_produto e dim_localidade, respectivamente;</a:t>
            </a:r>
          </a:p>
        </p:txBody>
      </p:sp>
      <p:pic>
        <p:nvPicPr>
          <p:cNvPr id="5124" name="Picture 4" descr="Banco de dados: conceito, finalidade e vantagens">
            <a:extLst>
              <a:ext uri="{FF2B5EF4-FFF2-40B4-BE49-F238E27FC236}">
                <a16:creationId xmlns:a16="http://schemas.microsoft.com/office/drawing/2014/main" id="{87104F1B-0CA4-4E50-AD95-0C752ACE5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31"/>
          <a:stretch/>
        </p:blipFill>
        <p:spPr bwMode="auto">
          <a:xfrm>
            <a:off x="4711011" y="1258751"/>
            <a:ext cx="5018330" cy="262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58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560502" y="941923"/>
            <a:ext cx="4094207" cy="591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Filtragem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504199" y="1533187"/>
            <a:ext cx="4206812" cy="2506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7188" lvl="1" indent="-179388" algn="l">
              <a:buFont typeface="Arial" panose="020B0604020202020204" pitchFamily="34" charset="0"/>
              <a:buChar char="•"/>
            </a:pPr>
            <a:r>
              <a:rPr lang="pt-BR" dirty="0"/>
              <a:t>Válidos apenas valores maiores ou iguais a 0 em </a:t>
            </a:r>
            <a:r>
              <a:rPr lang="pt-BR" dirty="0" err="1"/>
              <a:t>financed_amount</a:t>
            </a:r>
            <a:r>
              <a:rPr lang="pt-BR" dirty="0"/>
              <a:t> e </a:t>
            </a:r>
            <a:r>
              <a:rPr lang="pt-BR" dirty="0" err="1"/>
              <a:t>outstanding_balance</a:t>
            </a:r>
            <a:r>
              <a:rPr lang="pt-BR" dirty="0"/>
              <a:t>;</a:t>
            </a:r>
          </a:p>
          <a:p>
            <a:pPr marL="357188" lvl="1" indent="-179388" algn="l">
              <a:buFont typeface="Arial" panose="020B0604020202020204" pitchFamily="34" charset="0"/>
              <a:buChar char="•"/>
            </a:pPr>
            <a:r>
              <a:rPr lang="pt-BR" dirty="0"/>
              <a:t>Para valores menores que 30 na coluna </a:t>
            </a:r>
            <a:r>
              <a:rPr lang="pt-BR" dirty="0" err="1"/>
              <a:t>dpd</a:t>
            </a:r>
            <a:r>
              <a:rPr lang="pt-BR" dirty="0"/>
              <a:t>, delinquent_amount_30p vale 0;</a:t>
            </a:r>
          </a:p>
          <a:p>
            <a:pPr marL="357188" lvl="1" indent="-179388" algn="l">
              <a:buFont typeface="Arial" panose="020B0604020202020204" pitchFamily="34" charset="0"/>
              <a:buChar char="•"/>
            </a:pPr>
            <a:r>
              <a:rPr lang="pt-BR" dirty="0"/>
              <a:t>Válidos apenas os valores de risco compreendidos entre 0 e 1.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pt-BR" dirty="0"/>
              <a:t>Tais processos de filtragem levaram a desconsideração de 128 linhas do arquivo </a:t>
            </a:r>
            <a:r>
              <a:rPr lang="pt-BR" dirty="0" err="1"/>
              <a:t>csv</a:t>
            </a:r>
            <a:r>
              <a:rPr lang="pt-BR" dirty="0"/>
              <a:t> </a:t>
            </a:r>
            <a:r>
              <a:rPr lang="pt-BR" dirty="0" err="1"/>
              <a:t>fato_contratos_processed</a:t>
            </a:r>
            <a:r>
              <a:rPr lang="pt-BR" dirty="0"/>
              <a:t>; uma redução de 6000 linhas (contratos) para 5872.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pt-BR" dirty="0"/>
              <a:t>Não foram encontradas linhas vazias ou </a:t>
            </a:r>
            <a:r>
              <a:rPr lang="pt-BR" dirty="0" err="1"/>
              <a:t>NaN</a:t>
            </a:r>
            <a:r>
              <a:rPr lang="pt-BR" dirty="0"/>
              <a:t> (</a:t>
            </a:r>
            <a:r>
              <a:rPr lang="pt-BR" dirty="0" err="1"/>
              <a:t>Not</a:t>
            </a:r>
            <a:r>
              <a:rPr lang="pt-BR" dirty="0"/>
              <a:t> a </a:t>
            </a:r>
            <a:r>
              <a:rPr lang="pt-BR" dirty="0" err="1"/>
              <a:t>Number</a:t>
            </a:r>
            <a:r>
              <a:rPr lang="pt-BR" dirty="0"/>
              <a:t>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85E122-4B6A-44C1-885B-7EC5DDF44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1011" y="1206471"/>
            <a:ext cx="4529401" cy="27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1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4374875" y="3207475"/>
            <a:ext cx="369974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Análises</a:t>
            </a:r>
            <a:r>
              <a:rPr lang="en" sz="4000" dirty="0"/>
              <a:t> </a:t>
            </a:r>
            <a:r>
              <a:rPr lang="en" sz="3600" dirty="0"/>
              <a:t>para</a:t>
            </a:r>
            <a:r>
              <a:rPr lang="en" sz="4000" dirty="0"/>
              <a:t> </a:t>
            </a:r>
            <a:r>
              <a:rPr lang="en" sz="3600" dirty="0"/>
              <a:t>negócios</a:t>
            </a:r>
            <a:endParaRPr sz="4800"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2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02</a:t>
            </a:r>
            <a:endParaRPr dirty="0"/>
          </a:p>
        </p:txBody>
      </p:sp>
      <p:sp>
        <p:nvSpPr>
          <p:cNvPr id="267" name="Google Shape;267;p37"/>
          <p:cNvSpPr/>
          <p:nvPr/>
        </p:nvSpPr>
        <p:spPr>
          <a:xfrm>
            <a:off x="4169675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AutoShape 10" descr="ANPD publica guia sobre tratamento de dados para fins acadêmicos e pesquisas">
            <a:extLst>
              <a:ext uri="{FF2B5EF4-FFF2-40B4-BE49-F238E27FC236}">
                <a16:creationId xmlns:a16="http://schemas.microsoft.com/office/drawing/2014/main" id="{64DD91B9-5C09-4B2B-86B0-D8401A9E2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6" name="Picture 2" descr="UCI | Fundamentos da Análise de Negócios">
            <a:extLst>
              <a:ext uri="{FF2B5EF4-FFF2-40B4-BE49-F238E27FC236}">
                <a16:creationId xmlns:a16="http://schemas.microsoft.com/office/drawing/2014/main" id="{FB362353-4084-4459-A246-AA668868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609" y="1430408"/>
            <a:ext cx="4330784" cy="22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09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1028891" y="1269964"/>
            <a:ext cx="3200400" cy="1038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Perguntas chaves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525685" y="2571750"/>
            <a:ext cx="4206812" cy="122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1. </a:t>
            </a:r>
            <a:r>
              <a:rPr lang="pt-BR" dirty="0"/>
              <a:t>Quais produtos são os mais vendidos (em unidades e em valor) no Banco </a:t>
            </a:r>
            <a:r>
              <a:rPr lang="pt-BR" dirty="0" err="1"/>
              <a:t>Shield</a:t>
            </a:r>
            <a:r>
              <a:rPr lang="pt-BR" dirty="0"/>
              <a:t> e na Hidra?</a:t>
            </a:r>
          </a:p>
          <a:p>
            <a:pPr marL="0" indent="0">
              <a:buNone/>
            </a:pPr>
            <a:r>
              <a:rPr lang="pt-BR" b="1" dirty="0"/>
              <a:t>2. </a:t>
            </a:r>
            <a:r>
              <a:rPr lang="pt-BR" dirty="0"/>
              <a:t>Em quais localidades/regiões cada banco é mais forte?</a:t>
            </a:r>
          </a:p>
          <a:p>
            <a:pPr marL="0" indent="0">
              <a:buNone/>
            </a:pPr>
            <a:r>
              <a:rPr lang="pt-BR" b="1" dirty="0"/>
              <a:t>3. </a:t>
            </a:r>
            <a:r>
              <a:rPr lang="pt-BR" dirty="0"/>
              <a:t>Quais produtos e localidades concentram maior risco de inadimplência (ex.: 30+ DPD) e qual o trade-off com volume?</a:t>
            </a:r>
          </a:p>
        </p:txBody>
      </p:sp>
      <p:pic>
        <p:nvPicPr>
          <p:cNvPr id="3074" name="Picture 2" descr="7 Dicas para melhorar o planejamento escolar em 2023 - Conteúdos Agenda Edu">
            <a:extLst>
              <a:ext uri="{FF2B5EF4-FFF2-40B4-BE49-F238E27FC236}">
                <a16:creationId xmlns:a16="http://schemas.microsoft.com/office/drawing/2014/main" id="{D4FA72B1-646E-425E-B50A-D2DAA228D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25323"/>
          <a:stretch/>
        </p:blipFill>
        <p:spPr bwMode="auto">
          <a:xfrm>
            <a:off x="4853751" y="900341"/>
            <a:ext cx="4365522" cy="334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52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subTitle" idx="1"/>
          </p:nvPr>
        </p:nvSpPr>
        <p:spPr>
          <a:xfrm>
            <a:off x="6422106" y="2223494"/>
            <a:ext cx="2603440" cy="151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b="1" dirty="0"/>
              <a:t>     “Quais produtos são os mais vendidos (em unidades e em valor) no Banco </a:t>
            </a:r>
            <a:r>
              <a:rPr lang="pt-BR" sz="1800" b="1" dirty="0" err="1"/>
              <a:t>Shield</a:t>
            </a:r>
            <a:r>
              <a:rPr lang="pt-BR" sz="1800" b="1" dirty="0"/>
              <a:t> e na Hidra?”</a:t>
            </a:r>
          </a:p>
        </p:txBody>
      </p:sp>
      <p:sp>
        <p:nvSpPr>
          <p:cNvPr id="9" name="Google Shape;234;p35">
            <a:extLst>
              <a:ext uri="{FF2B5EF4-FFF2-40B4-BE49-F238E27FC236}">
                <a16:creationId xmlns:a16="http://schemas.microsoft.com/office/drawing/2014/main" id="{FCD04A8B-199F-4514-B0C9-CD1D86894257}"/>
              </a:ext>
            </a:extLst>
          </p:cNvPr>
          <p:cNvSpPr txBox="1">
            <a:spLocks/>
          </p:cNvSpPr>
          <p:nvPr/>
        </p:nvSpPr>
        <p:spPr>
          <a:xfrm>
            <a:off x="6123626" y="1254494"/>
            <a:ext cx="3200400" cy="67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3200"/>
              <a:t>Pergunta 1</a:t>
            </a:r>
            <a:endParaRPr lang="pt-BR" dirty="0"/>
          </a:p>
        </p:txBody>
      </p:sp>
      <p:sp>
        <p:nvSpPr>
          <p:cNvPr id="13" name="Google Shape;235;p35">
            <a:extLst>
              <a:ext uri="{FF2B5EF4-FFF2-40B4-BE49-F238E27FC236}">
                <a16:creationId xmlns:a16="http://schemas.microsoft.com/office/drawing/2014/main" id="{07C537A5-E623-4847-B462-915E6EAC3039}"/>
              </a:ext>
            </a:extLst>
          </p:cNvPr>
          <p:cNvSpPr txBox="1">
            <a:spLocks/>
          </p:cNvSpPr>
          <p:nvPr/>
        </p:nvSpPr>
        <p:spPr>
          <a:xfrm>
            <a:off x="1366135" y="1343928"/>
            <a:ext cx="4206812" cy="245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Os produtos mais vendidos em 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unidade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 são:</a:t>
            </a:r>
          </a:p>
          <a:p>
            <a:pPr marL="3571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Banco: Banco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Shield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.</a:t>
            </a:r>
            <a:b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</a:b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Produto mais vendido ID: 1004.</a:t>
            </a:r>
            <a:br>
              <a:rPr lang="pt-BR" dirty="0">
                <a:solidFill>
                  <a:srgbClr val="191919"/>
                </a:solidFill>
              </a:rPr>
            </a:br>
            <a:r>
              <a:rPr lang="pt-BR" dirty="0">
                <a:solidFill>
                  <a:srgbClr val="191919"/>
                </a:solidFill>
              </a:rPr>
              <a:t>Produto mais vendido (nome): Seguro </a:t>
            </a:r>
            <a:r>
              <a:rPr lang="pt-BR" dirty="0" err="1">
                <a:solidFill>
                  <a:srgbClr val="191919"/>
                </a:solidFill>
              </a:rPr>
              <a:t>Asgard</a:t>
            </a:r>
            <a:r>
              <a:rPr lang="pt-BR" dirty="0">
                <a:solidFill>
                  <a:srgbClr val="191919"/>
                </a:solidFill>
              </a:rPr>
              <a:t>.</a:t>
            </a:r>
            <a:br>
              <a:rPr lang="pt-BR" dirty="0">
                <a:solidFill>
                  <a:srgbClr val="191919"/>
                </a:solidFill>
              </a:rPr>
            </a:br>
            <a:r>
              <a:rPr lang="pt-BR" dirty="0">
                <a:solidFill>
                  <a:srgbClr val="191919"/>
                </a:solidFill>
              </a:rPr>
              <a:t>Categoria: Conta.</a:t>
            </a:r>
            <a:br>
              <a:rPr lang="pt-BR" dirty="0">
                <a:solidFill>
                  <a:srgbClr val="191919"/>
                </a:solidFill>
              </a:rPr>
            </a:br>
            <a:r>
              <a:rPr lang="pt-BR" dirty="0">
                <a:solidFill>
                  <a:srgbClr val="191919"/>
                </a:solidFill>
              </a:rPr>
              <a:t>Quantidade de contratos: 178.</a:t>
            </a:r>
          </a:p>
          <a:p>
            <a:pPr marL="357188" lvl="1" indent="-179388" algn="l">
              <a:spcBef>
                <a:spcPts val="1000"/>
              </a:spcBef>
              <a:buClr>
                <a:srgbClr val="E76A28"/>
              </a:buClr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191919"/>
                </a:solidFill>
              </a:rPr>
              <a:t>Banco: Hidra.</a:t>
            </a:r>
            <a:br>
              <a:rPr lang="pt-BR" dirty="0">
                <a:solidFill>
                  <a:srgbClr val="191919"/>
                </a:solidFill>
              </a:rPr>
            </a:b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anken Grotesk"/>
                <a:sym typeface="Hanken Grotesk"/>
              </a:rPr>
              <a:t>Produto mais vendido ID: 1002.</a:t>
            </a:r>
            <a:br>
              <a:rPr lang="pt-BR" dirty="0">
                <a:solidFill>
                  <a:srgbClr val="191919"/>
                </a:solidFill>
              </a:rPr>
            </a:br>
            <a:r>
              <a:rPr lang="pt-BR" dirty="0">
                <a:solidFill>
                  <a:srgbClr val="191919"/>
                </a:solidFill>
              </a:rPr>
              <a:t>Produto mais vendido (nome): Financiamento </a:t>
            </a:r>
            <a:r>
              <a:rPr lang="pt-BR" dirty="0" err="1">
                <a:solidFill>
                  <a:srgbClr val="191919"/>
                </a:solidFill>
              </a:rPr>
              <a:t>Quinjet</a:t>
            </a:r>
            <a:r>
              <a:rPr lang="pt-BR" dirty="0">
                <a:solidFill>
                  <a:srgbClr val="191919"/>
                </a:solidFill>
              </a:rPr>
              <a:t>.</a:t>
            </a:r>
            <a:br>
              <a:rPr lang="pt-BR" dirty="0">
                <a:solidFill>
                  <a:srgbClr val="191919"/>
                </a:solidFill>
              </a:rPr>
            </a:br>
            <a:r>
              <a:rPr lang="pt-BR" dirty="0">
                <a:solidFill>
                  <a:srgbClr val="191919"/>
                </a:solidFill>
              </a:rPr>
              <a:t>Categoria: Seguro.</a:t>
            </a:r>
            <a:br>
              <a:rPr lang="pt-BR" dirty="0">
                <a:solidFill>
                  <a:srgbClr val="191919"/>
                </a:solidFill>
              </a:rPr>
            </a:br>
            <a:r>
              <a:rPr lang="pt-BR" dirty="0">
                <a:solidFill>
                  <a:srgbClr val="191919"/>
                </a:solidFill>
              </a:rPr>
              <a:t>Quantidade de contratos: 174.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Orange Portfolio by Slidesgo">
  <a:themeElements>
    <a:clrScheme name="Simple Light">
      <a:dk1>
        <a:srgbClr val="191919"/>
      </a:dk1>
      <a:lt1>
        <a:srgbClr val="FFFFFF"/>
      </a:lt1>
      <a:dk2>
        <a:srgbClr val="F5A04F"/>
      </a:dk2>
      <a:lt2>
        <a:srgbClr val="ADACAC"/>
      </a:lt2>
      <a:accent1>
        <a:srgbClr val="6E6D6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3087</Words>
  <Application>Microsoft Office PowerPoint</Application>
  <PresentationFormat>Apresentação na tela (16:9)</PresentationFormat>
  <Paragraphs>643</Paragraphs>
  <Slides>36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Poppins ExtraBold</vt:lpstr>
      <vt:lpstr>Hanken Grotesk</vt:lpstr>
      <vt:lpstr>Anaheim</vt:lpstr>
      <vt:lpstr>Calibri</vt:lpstr>
      <vt:lpstr>Raleway</vt:lpstr>
      <vt:lpstr>Poppins</vt:lpstr>
      <vt:lpstr>Arial</vt:lpstr>
      <vt:lpstr>Minimalist Orange Portfolio by Slidesgo</vt:lpstr>
      <vt:lpstr>ESTÁGIO EM ENGENHARIA DE ANALYTICS</vt:lpstr>
      <vt:lpstr>Contexto</vt:lpstr>
      <vt:lpstr>Etapas do desenvolvimento</vt:lpstr>
      <vt:lpstr>Tratamento dos dados</vt:lpstr>
      <vt:lpstr>Filtragem</vt:lpstr>
      <vt:lpstr>Filtragem</vt:lpstr>
      <vt:lpstr>Análises para negócios</vt:lpstr>
      <vt:lpstr>Perguntas chaves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Conclusões, tomada de decisão e futuras melhorias</vt:lpstr>
      <vt:lpstr>Perguntas chaves</vt:lpstr>
      <vt:lpstr>Apresentação do PowerPoint</vt:lpstr>
      <vt:lpstr>Apresentação do PowerPoint</vt:lpstr>
      <vt:lpstr>Apresentação do PowerPoint</vt:lpstr>
      <vt:lpstr>Dashboards e KPIs – uma breve revisão</vt:lpstr>
      <vt:lpstr>Apresentação do PowerPoint</vt:lpstr>
      <vt:lpstr>Apresentação do PowerPoint</vt:lpstr>
      <vt:lpstr>Apresentação do PowerPoint</vt:lpstr>
      <vt:lpstr>Dúvidas?</vt:lpstr>
      <vt:lpstr>Possíveis melhorias para o desenvolvimento do case </vt:lpstr>
      <vt:lpstr>Melhorias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ESTÁGIO EM ENGENHARIA DE ANALYTICS</dc:title>
  <cp:lastModifiedBy>Yago Jacob</cp:lastModifiedBy>
  <cp:revision>12</cp:revision>
  <dcterms:modified xsi:type="dcterms:W3CDTF">2025-12-25T16:05:22Z</dcterms:modified>
</cp:coreProperties>
</file>